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4"/>
  </p:sldMasterIdLst>
  <p:notesMasterIdLst>
    <p:notesMasterId r:id="rId6"/>
  </p:notesMasterIdLst>
  <p:sldIdLst>
    <p:sldId id="259" r:id="rId5"/>
  </p:sldIdLst>
  <p:sldSz cx="30816550" cy="4305617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3BB"/>
    <a:srgbClr val="FFEB87"/>
    <a:srgbClr val="EEE3AB"/>
    <a:srgbClr val="BA3F1D"/>
    <a:srgbClr val="FFB30F"/>
    <a:srgbClr val="800080"/>
    <a:srgbClr val="E00020"/>
    <a:srgbClr val="FF00B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64E46D2-973E-F744-8009-DE48FED595E3}" v="3" dt="2023-12-17T15:12:59.5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9" d="100"/>
          <a:sy n="19" d="100"/>
        </p:scale>
        <p:origin x="3632" y="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png>
</file>

<file path=ppt/media/image2.png>
</file>

<file path=ppt/media/image3.svg>
</file>

<file path=ppt/media/image4.pn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F7AF62-86D8-402D-B735-90423DD750BA}" type="datetimeFigureOut">
              <a:rPr lang="nl-BE" smtClean="0"/>
              <a:t>17/12/2023</a:t>
            </a:fld>
            <a:endParaRPr lang="nl-BE"/>
          </a:p>
        </p:txBody>
      </p:sp>
      <p:sp>
        <p:nvSpPr>
          <p:cNvPr id="4" name="Tijdelijke aanduiding voor dia-afbeelding 3"/>
          <p:cNvSpPr>
            <a:spLocks noGrp="1" noRot="1" noChangeAspect="1"/>
          </p:cNvSpPr>
          <p:nvPr>
            <p:ph type="sldImg" idx="2"/>
          </p:nvPr>
        </p:nvSpPr>
        <p:spPr>
          <a:xfrm>
            <a:off x="2324100" y="1143000"/>
            <a:ext cx="22098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5C978A-CD55-4F19-93E8-BF36DF9A91D6}" type="slidenum">
              <a:rPr lang="nl-BE" smtClean="0"/>
              <a:t>‹#›</a:t>
            </a:fld>
            <a:endParaRPr lang="nl-BE"/>
          </a:p>
        </p:txBody>
      </p:sp>
    </p:spTree>
    <p:extLst>
      <p:ext uri="{BB962C8B-B14F-4D97-AF65-F5344CB8AC3E}">
        <p14:creationId xmlns:p14="http://schemas.microsoft.com/office/powerpoint/2010/main" val="38188228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E2A5734E-4DB8-EE8B-F68F-1169DDD5B44A}"/>
              </a:ext>
            </a:extLst>
          </p:cNvPr>
          <p:cNvSpPr>
            <a:spLocks noGrp="1"/>
          </p:cNvSpPr>
          <p:nvPr>
            <p:ph idx="1" hasCustomPrompt="1"/>
          </p:nvPr>
        </p:nvSpPr>
        <p:spPr>
          <a:xfrm>
            <a:off x="1908275" y="2122717"/>
            <a:ext cx="26579274" cy="1257300"/>
          </a:xfrm>
          <a:prstGeom prst="rect">
            <a:avLst/>
          </a:prstGeom>
        </p:spPr>
        <p:txBody>
          <a:bodyPr vert="horz" lIns="91440" tIns="45720" rIns="91440" bIns="45720" rtlCol="0">
            <a:normAutofit/>
          </a:bodyPr>
          <a:lstStyle>
            <a:lvl1pPr>
              <a:defRPr/>
            </a:lvl1pPr>
          </a:lstStyle>
          <a:p>
            <a:pPr lvl="0"/>
            <a:r>
              <a:rPr lang="en-US" err="1"/>
              <a:t>Subtitel</a:t>
            </a:r>
            <a:endParaRPr lang="en-US"/>
          </a:p>
        </p:txBody>
      </p:sp>
      <p:sp>
        <p:nvSpPr>
          <p:cNvPr id="6" name="Title Placeholder 1">
            <a:extLst>
              <a:ext uri="{FF2B5EF4-FFF2-40B4-BE49-F238E27FC236}">
                <a16:creationId xmlns:a16="http://schemas.microsoft.com/office/drawing/2014/main" id="{644C3067-E264-D697-4222-E27774BAEE24}"/>
              </a:ext>
            </a:extLst>
          </p:cNvPr>
          <p:cNvSpPr>
            <a:spLocks noGrp="1"/>
          </p:cNvSpPr>
          <p:nvPr>
            <p:ph type="title"/>
          </p:nvPr>
        </p:nvSpPr>
        <p:spPr>
          <a:xfrm>
            <a:off x="1908275" y="4038760"/>
            <a:ext cx="27000000" cy="3365498"/>
          </a:xfrm>
          <a:prstGeom prst="rect">
            <a:avLst/>
          </a:prstGeom>
        </p:spPr>
        <p:txBody>
          <a:bodyPr vert="horz" lIns="91440" tIns="45720" rIns="91440" bIns="45720" rtlCol="0" anchor="t">
            <a:normAutofit/>
          </a:bodyPr>
          <a:lstStyle/>
          <a:p>
            <a:r>
              <a:rPr lang="nl-NL"/>
              <a:t>Klik om stijl te bewerken</a:t>
            </a:r>
            <a:endParaRPr lang="en-US"/>
          </a:p>
        </p:txBody>
      </p:sp>
    </p:spTree>
    <p:extLst>
      <p:ext uri="{BB962C8B-B14F-4D97-AF65-F5344CB8AC3E}">
        <p14:creationId xmlns:p14="http://schemas.microsoft.com/office/powerpoint/2010/main" val="158010494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Afbeelding 9" descr="Afbeelding met Lettertype, Graphics, tekst, grafische vormgeving&#10;&#10;Automatisch gegenereerde beschrijving">
            <a:extLst>
              <a:ext uri="{FF2B5EF4-FFF2-40B4-BE49-F238E27FC236}">
                <a16:creationId xmlns:a16="http://schemas.microsoft.com/office/drawing/2014/main" id="{D57C3E6A-0796-4D8E-D805-DA3CBB91BC3A}"/>
              </a:ext>
            </a:extLst>
          </p:cNvPr>
          <p:cNvPicPr>
            <a:picLocks noGrp="1" noRot="1" noChangeAspect="1" noMove="1" noResize="1" noEditPoints="1" noAdjustHandles="1" noChangeArrowheads="1" noChangeShapeType="1" noCrop="1"/>
          </p:cNvPicPr>
          <p:nvPr userDrawn="1"/>
        </p:nvPicPr>
        <p:blipFill>
          <a:blip r:embed="rId3"/>
          <a:stretch>
            <a:fillRect/>
          </a:stretch>
        </p:blipFill>
        <p:spPr>
          <a:xfrm>
            <a:off x="24860250" y="1463974"/>
            <a:ext cx="4607706" cy="1656754"/>
          </a:xfrm>
          <a:prstGeom prst="rect">
            <a:avLst/>
          </a:prstGeom>
        </p:spPr>
      </p:pic>
    </p:spTree>
    <p:extLst>
      <p:ext uri="{BB962C8B-B14F-4D97-AF65-F5344CB8AC3E}">
        <p14:creationId xmlns:p14="http://schemas.microsoft.com/office/powerpoint/2010/main" val="2041288945"/>
      </p:ext>
    </p:extLst>
  </p:cSld>
  <p:clrMap bg1="lt1" tx1="dk1" bg2="lt2" tx2="dk2" accent1="accent1" accent2="accent2" accent3="accent3" accent4="accent4" accent5="accent5" accent6="accent6" hlink="hlink" folHlink="folHlink"/>
  <p:sldLayoutIdLst>
    <p:sldLayoutId id="2147483679" r:id="rId1"/>
  </p:sldLayoutIdLst>
  <p:txStyles>
    <p:titleStyle>
      <a:lvl1pPr algn="l" defTabSz="3081619" rtl="0" eaLnBrk="1" latinLnBrk="0" hangingPunct="1">
        <a:lnSpc>
          <a:spcPct val="90000"/>
        </a:lnSpc>
        <a:spcBef>
          <a:spcPct val="0"/>
        </a:spcBef>
        <a:buNone/>
        <a:defRPr sz="9600" kern="1200">
          <a:solidFill>
            <a:schemeClr val="tx1"/>
          </a:solidFill>
          <a:latin typeface="Segoe UI Black" panose="020B0A02040204020203" pitchFamily="34" charset="0"/>
          <a:ea typeface="Segoe UI Black" panose="020B0A02040204020203" pitchFamily="34" charset="0"/>
          <a:cs typeface="+mj-cs"/>
        </a:defRPr>
      </a:lvl1pPr>
    </p:titleStyle>
    <p:bodyStyle>
      <a:lvl1pPr marL="0" indent="0" algn="l" defTabSz="3081619" rtl="0" eaLnBrk="1" latinLnBrk="0" hangingPunct="1">
        <a:lnSpc>
          <a:spcPct val="90000"/>
        </a:lnSpc>
        <a:spcBef>
          <a:spcPts val="3370"/>
        </a:spcBef>
        <a:buFont typeface="Arial" panose="020B0604020202020204" pitchFamily="34" charset="0"/>
        <a:buNone/>
        <a:defRPr sz="4000" kern="1200">
          <a:solidFill>
            <a:schemeClr val="tx1"/>
          </a:solidFill>
          <a:latin typeface="Segoe UI" panose="020B0502040204020203" pitchFamily="34" charset="0"/>
          <a:ea typeface="+mn-ea"/>
          <a:cs typeface="Segoe UI" panose="020B0502040204020203" pitchFamily="34" charset="0"/>
        </a:defRPr>
      </a:lvl1pPr>
      <a:lvl2pPr marL="2311215" indent="-770405" algn="l" defTabSz="3081619" rtl="0" eaLnBrk="1" latinLnBrk="0" hangingPunct="1">
        <a:lnSpc>
          <a:spcPct val="90000"/>
        </a:lnSpc>
        <a:spcBef>
          <a:spcPts val="1685"/>
        </a:spcBef>
        <a:buFont typeface="Arial" panose="020B0604020202020204" pitchFamily="34" charset="0"/>
        <a:buChar char="•"/>
        <a:defRPr sz="8088" kern="1200">
          <a:solidFill>
            <a:schemeClr val="tx1"/>
          </a:solidFill>
          <a:latin typeface="Segoe UI" panose="020B0502040204020203" pitchFamily="34" charset="0"/>
          <a:ea typeface="+mn-ea"/>
          <a:cs typeface="Segoe UI" panose="020B0502040204020203" pitchFamily="34" charset="0"/>
        </a:defRPr>
      </a:lvl2pPr>
      <a:lvl3pPr marL="3852024" indent="-770405" algn="l" defTabSz="3081619" rtl="0" eaLnBrk="1" latinLnBrk="0" hangingPunct="1">
        <a:lnSpc>
          <a:spcPct val="90000"/>
        </a:lnSpc>
        <a:spcBef>
          <a:spcPts val="1685"/>
        </a:spcBef>
        <a:buFont typeface="Arial" panose="020B0604020202020204" pitchFamily="34" charset="0"/>
        <a:buChar char="•"/>
        <a:defRPr sz="6740" kern="1200">
          <a:solidFill>
            <a:schemeClr val="tx1"/>
          </a:solidFill>
          <a:latin typeface="Segoe UI" panose="020B0502040204020203" pitchFamily="34" charset="0"/>
          <a:ea typeface="+mn-ea"/>
          <a:cs typeface="Segoe UI" panose="020B0502040204020203" pitchFamily="34" charset="0"/>
        </a:defRPr>
      </a:lvl3pPr>
      <a:lvl4pPr marL="5392834"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Segoe UI" panose="020B0502040204020203" pitchFamily="34" charset="0"/>
          <a:ea typeface="+mn-ea"/>
          <a:cs typeface="Segoe UI" panose="020B0502040204020203" pitchFamily="34" charset="0"/>
        </a:defRPr>
      </a:lvl4pPr>
      <a:lvl5pPr marL="6933644"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Segoe UI" panose="020B0502040204020203" pitchFamily="34" charset="0"/>
          <a:ea typeface="+mn-ea"/>
          <a:cs typeface="Segoe UI" panose="020B0502040204020203" pitchFamily="34" charset="0"/>
        </a:defRPr>
      </a:lvl5pPr>
      <a:lvl6pPr marL="847445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6pPr>
      <a:lvl7pPr marL="1001526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7pPr>
      <a:lvl8pPr marL="1155607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8pPr>
      <a:lvl9pPr marL="1309688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9pPr>
    </p:bodyStyle>
    <p:otherStyle>
      <a:defPPr>
        <a:defRPr lang="en-US"/>
      </a:defPPr>
      <a:lvl1pPr marL="0" algn="l" defTabSz="3081619" rtl="0" eaLnBrk="1" latinLnBrk="0" hangingPunct="1">
        <a:defRPr sz="6066" kern="1200">
          <a:solidFill>
            <a:schemeClr val="tx1"/>
          </a:solidFill>
          <a:latin typeface="+mn-lt"/>
          <a:ea typeface="+mn-ea"/>
          <a:cs typeface="+mn-cs"/>
        </a:defRPr>
      </a:lvl1pPr>
      <a:lvl2pPr marL="1540810" algn="l" defTabSz="3081619" rtl="0" eaLnBrk="1" latinLnBrk="0" hangingPunct="1">
        <a:defRPr sz="6066" kern="1200">
          <a:solidFill>
            <a:schemeClr val="tx1"/>
          </a:solidFill>
          <a:latin typeface="+mn-lt"/>
          <a:ea typeface="+mn-ea"/>
          <a:cs typeface="+mn-cs"/>
        </a:defRPr>
      </a:lvl2pPr>
      <a:lvl3pPr marL="3081619" algn="l" defTabSz="3081619" rtl="0" eaLnBrk="1" latinLnBrk="0" hangingPunct="1">
        <a:defRPr sz="6066" kern="1200">
          <a:solidFill>
            <a:schemeClr val="tx1"/>
          </a:solidFill>
          <a:latin typeface="+mn-lt"/>
          <a:ea typeface="+mn-ea"/>
          <a:cs typeface="+mn-cs"/>
        </a:defRPr>
      </a:lvl3pPr>
      <a:lvl4pPr marL="4622429" algn="l" defTabSz="3081619" rtl="0" eaLnBrk="1" latinLnBrk="0" hangingPunct="1">
        <a:defRPr sz="6066" kern="1200">
          <a:solidFill>
            <a:schemeClr val="tx1"/>
          </a:solidFill>
          <a:latin typeface="+mn-lt"/>
          <a:ea typeface="+mn-ea"/>
          <a:cs typeface="+mn-cs"/>
        </a:defRPr>
      </a:lvl4pPr>
      <a:lvl5pPr marL="6163239" algn="l" defTabSz="3081619" rtl="0" eaLnBrk="1" latinLnBrk="0" hangingPunct="1">
        <a:defRPr sz="6066" kern="1200">
          <a:solidFill>
            <a:schemeClr val="tx1"/>
          </a:solidFill>
          <a:latin typeface="+mn-lt"/>
          <a:ea typeface="+mn-ea"/>
          <a:cs typeface="+mn-cs"/>
        </a:defRPr>
      </a:lvl5pPr>
      <a:lvl6pPr marL="7704049" algn="l" defTabSz="3081619" rtl="0" eaLnBrk="1" latinLnBrk="0" hangingPunct="1">
        <a:defRPr sz="6066" kern="1200">
          <a:solidFill>
            <a:schemeClr val="tx1"/>
          </a:solidFill>
          <a:latin typeface="+mn-lt"/>
          <a:ea typeface="+mn-ea"/>
          <a:cs typeface="+mn-cs"/>
        </a:defRPr>
      </a:lvl6pPr>
      <a:lvl7pPr marL="9244858" algn="l" defTabSz="3081619" rtl="0" eaLnBrk="1" latinLnBrk="0" hangingPunct="1">
        <a:defRPr sz="6066" kern="1200">
          <a:solidFill>
            <a:schemeClr val="tx1"/>
          </a:solidFill>
          <a:latin typeface="+mn-lt"/>
          <a:ea typeface="+mn-ea"/>
          <a:cs typeface="+mn-cs"/>
        </a:defRPr>
      </a:lvl7pPr>
      <a:lvl8pPr marL="10785668" algn="l" defTabSz="3081619" rtl="0" eaLnBrk="1" latinLnBrk="0" hangingPunct="1">
        <a:defRPr sz="6066" kern="1200">
          <a:solidFill>
            <a:schemeClr val="tx1"/>
          </a:solidFill>
          <a:latin typeface="+mn-lt"/>
          <a:ea typeface="+mn-ea"/>
          <a:cs typeface="+mn-cs"/>
        </a:defRPr>
      </a:lvl8pPr>
      <a:lvl9pPr marL="12326478" algn="l" defTabSz="3081619" rtl="0" eaLnBrk="1" latinLnBrk="0" hangingPunct="1">
        <a:defRPr sz="606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jp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hthoek 31">
            <a:extLst>
              <a:ext uri="{FF2B5EF4-FFF2-40B4-BE49-F238E27FC236}">
                <a16:creationId xmlns:a16="http://schemas.microsoft.com/office/drawing/2014/main" id="{393167BD-734E-F686-52B8-C19524E9CA4E}"/>
              </a:ext>
            </a:extLst>
          </p:cNvPr>
          <p:cNvSpPr/>
          <p:nvPr/>
        </p:nvSpPr>
        <p:spPr>
          <a:xfrm>
            <a:off x="-1" y="0"/>
            <a:ext cx="14423926" cy="43056175"/>
          </a:xfrm>
          <a:prstGeom prst="rect">
            <a:avLst/>
          </a:prstGeom>
          <a:solidFill>
            <a:schemeClr val="bg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a:solidFill>
                  <a:schemeClr val="bg2"/>
                </a:solidFill>
              </a:rPr>
              <a:t>P</a:t>
            </a:r>
          </a:p>
        </p:txBody>
      </p:sp>
      <p:sp>
        <p:nvSpPr>
          <p:cNvPr id="3" name="Titel 2">
            <a:extLst>
              <a:ext uri="{FF2B5EF4-FFF2-40B4-BE49-F238E27FC236}">
                <a16:creationId xmlns:a16="http://schemas.microsoft.com/office/drawing/2014/main" id="{C9484A38-808E-49C3-AC6A-5F38EC734FFE}"/>
              </a:ext>
            </a:extLst>
          </p:cNvPr>
          <p:cNvSpPr>
            <a:spLocks noGrp="1"/>
          </p:cNvSpPr>
          <p:nvPr>
            <p:ph type="title"/>
          </p:nvPr>
        </p:nvSpPr>
        <p:spPr>
          <a:xfrm>
            <a:off x="2438868" y="14344678"/>
            <a:ext cx="10569198" cy="1841719"/>
          </a:xfrm>
        </p:spPr>
        <p:txBody>
          <a:bodyPr>
            <a:normAutofit fontScale="90000"/>
          </a:bodyPr>
          <a:lstStyle/>
          <a:p>
            <a:pPr>
              <a:lnSpc>
                <a:spcPct val="100000"/>
              </a:lnSpc>
            </a:pPr>
            <a:r>
              <a:rPr lang="nl-BE" dirty="0">
                <a:latin typeface="Segoe UI Black"/>
                <a:ea typeface="Segoe UI Black"/>
              </a:rPr>
              <a:t>Dancing </a:t>
            </a:r>
            <a:r>
              <a:rPr lang="nl-BE" dirty="0" err="1">
                <a:latin typeface="Segoe UI Black"/>
                <a:ea typeface="Segoe UI Black"/>
              </a:rPr>
              <a:t>Lights</a:t>
            </a:r>
            <a:br>
              <a:rPr lang="nl-BE" dirty="0">
                <a:latin typeface="Segoe UI Black"/>
                <a:ea typeface="Segoe UI Black"/>
              </a:rPr>
            </a:br>
            <a:endParaRPr lang="nl-BE" dirty="0" err="1"/>
          </a:p>
        </p:txBody>
      </p:sp>
      <p:sp>
        <p:nvSpPr>
          <p:cNvPr id="36" name="Vrije vorm: vorm 35">
            <a:extLst>
              <a:ext uri="{FF2B5EF4-FFF2-40B4-BE49-F238E27FC236}">
                <a16:creationId xmlns:a16="http://schemas.microsoft.com/office/drawing/2014/main" id="{4469843F-E20E-D478-51C6-39DE0239F2E1}"/>
              </a:ext>
            </a:extLst>
          </p:cNvPr>
          <p:cNvSpPr/>
          <p:nvPr/>
        </p:nvSpPr>
        <p:spPr>
          <a:xfrm>
            <a:off x="1" y="34006675"/>
            <a:ext cx="3746089" cy="3097162"/>
          </a:xfrm>
          <a:custGeom>
            <a:avLst/>
            <a:gdLst>
              <a:gd name="connsiteX0" fmla="*/ 0 w 4125123"/>
              <a:gd name="connsiteY0" fmla="*/ 0 h 3569112"/>
              <a:gd name="connsiteX1" fmla="*/ 2340568 w 4125123"/>
              <a:gd name="connsiteY1" fmla="*/ 0 h 3569112"/>
              <a:gd name="connsiteX2" fmla="*/ 4125123 w 4125123"/>
              <a:gd name="connsiteY2" fmla="*/ 1784556 h 3569112"/>
              <a:gd name="connsiteX3" fmla="*/ 2340568 w 4125123"/>
              <a:gd name="connsiteY3" fmla="*/ 3569112 h 3569112"/>
              <a:gd name="connsiteX4" fmla="*/ 0 w 4125123"/>
              <a:gd name="connsiteY4" fmla="*/ 3569112 h 3569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123" h="3569112">
                <a:moveTo>
                  <a:pt x="0" y="0"/>
                </a:moveTo>
                <a:lnTo>
                  <a:pt x="2340568" y="0"/>
                </a:lnTo>
                <a:cubicBezTo>
                  <a:pt x="3326151" y="0"/>
                  <a:pt x="4125123" y="798972"/>
                  <a:pt x="4125123" y="1784556"/>
                </a:cubicBezTo>
                <a:cubicBezTo>
                  <a:pt x="4125123" y="2770136"/>
                  <a:pt x="3326151" y="3569112"/>
                  <a:pt x="2340568" y="3569112"/>
                </a:cubicBezTo>
                <a:lnTo>
                  <a:pt x="0" y="3569112"/>
                </a:lnTo>
                <a:close/>
              </a:path>
            </a:pathLst>
          </a:custGeom>
          <a:pattFill prst="ltUpDiag">
            <a:fgClr>
              <a:srgbClr val="E00020"/>
            </a:fgClr>
            <a:bgClr>
              <a:schemeClr val="bg1"/>
            </a:bgClr>
          </a:patt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BE"/>
          </a:p>
        </p:txBody>
      </p:sp>
      <p:sp>
        <p:nvSpPr>
          <p:cNvPr id="37" name="Tekstvak 36">
            <a:extLst>
              <a:ext uri="{FF2B5EF4-FFF2-40B4-BE49-F238E27FC236}">
                <a16:creationId xmlns:a16="http://schemas.microsoft.com/office/drawing/2014/main" id="{E21252E1-C332-3BA0-492F-E63DFDB935D9}"/>
              </a:ext>
            </a:extLst>
          </p:cNvPr>
          <p:cNvSpPr txBox="1"/>
          <p:nvPr/>
        </p:nvSpPr>
        <p:spPr>
          <a:xfrm>
            <a:off x="4689253" y="34585760"/>
            <a:ext cx="7281673" cy="1938992"/>
          </a:xfrm>
          <a:prstGeom prst="rect">
            <a:avLst/>
          </a:prstGeom>
          <a:noFill/>
        </p:spPr>
        <p:txBody>
          <a:bodyPr wrap="none" rtlCol="0">
            <a:spAutoFit/>
          </a:bodyPr>
          <a:lstStyle/>
          <a:p>
            <a:r>
              <a:rPr lang="nl-BE" sz="6000">
                <a:solidFill>
                  <a:srgbClr val="E00020"/>
                </a:solidFill>
              </a:rPr>
              <a:t>Professionele bachelor</a:t>
            </a:r>
          </a:p>
          <a:p>
            <a:r>
              <a:rPr lang="nl-BE" sz="6000">
                <a:solidFill>
                  <a:srgbClr val="E00020"/>
                </a:solidFill>
              </a:rPr>
              <a:t>Elektronica-ICT</a:t>
            </a:r>
          </a:p>
        </p:txBody>
      </p:sp>
      <p:sp>
        <p:nvSpPr>
          <p:cNvPr id="38" name="Tekstvak 37">
            <a:extLst>
              <a:ext uri="{FF2B5EF4-FFF2-40B4-BE49-F238E27FC236}">
                <a16:creationId xmlns:a16="http://schemas.microsoft.com/office/drawing/2014/main" id="{BF453FA0-7C61-6C1A-4866-179843F539E5}"/>
              </a:ext>
            </a:extLst>
          </p:cNvPr>
          <p:cNvSpPr txBox="1"/>
          <p:nvPr/>
        </p:nvSpPr>
        <p:spPr>
          <a:xfrm>
            <a:off x="16392626" y="39047269"/>
            <a:ext cx="9111131" cy="2862322"/>
          </a:xfrm>
          <a:prstGeom prst="rect">
            <a:avLst/>
          </a:prstGeom>
          <a:noFill/>
        </p:spPr>
        <p:txBody>
          <a:bodyPr wrap="square" lIns="91440" tIns="45720" rIns="91440" bIns="45720" rtlCol="0" anchor="t">
            <a:spAutoFit/>
          </a:bodyPr>
          <a:lstStyle/>
          <a:p>
            <a:r>
              <a:rPr lang="nl-BE" sz="3000" b="1" dirty="0">
                <a:solidFill>
                  <a:srgbClr val="E00020"/>
                </a:solidFill>
              </a:rPr>
              <a:t>Team </a:t>
            </a:r>
            <a:endParaRPr lang="nl-BE" sz="3000" b="1">
              <a:solidFill>
                <a:srgbClr val="E00020"/>
              </a:solidFill>
            </a:endParaRPr>
          </a:p>
          <a:p>
            <a:pPr marL="457200" indent="-457200">
              <a:buFont typeface="Arial" panose="020B0604020202020204" pitchFamily="34" charset="0"/>
              <a:buChar char="•"/>
            </a:pPr>
            <a:r>
              <a:rPr lang="nl-BE" sz="3000" dirty="0" err="1">
                <a:ea typeface="+mn-lt"/>
                <a:cs typeface="+mn-lt"/>
              </a:rPr>
              <a:t>Mirko</a:t>
            </a:r>
            <a:r>
              <a:rPr lang="nl-BE" sz="3000" dirty="0">
                <a:ea typeface="+mn-lt"/>
                <a:cs typeface="+mn-lt"/>
              </a:rPr>
              <a:t> </a:t>
            </a:r>
            <a:r>
              <a:rPr lang="nl-BE" sz="3000" dirty="0" err="1">
                <a:ea typeface="+mn-lt"/>
                <a:cs typeface="+mn-lt"/>
              </a:rPr>
              <a:t>Sinnaeve</a:t>
            </a:r>
            <a:r>
              <a:rPr lang="nl-BE" sz="3000" dirty="0">
                <a:ea typeface="+mn-lt"/>
                <a:cs typeface="+mn-lt"/>
              </a:rPr>
              <a:t>, fase 3, Software/AI engineer</a:t>
            </a:r>
          </a:p>
          <a:p>
            <a:pPr marL="457200" indent="-457200">
              <a:buFont typeface="Arial" panose="020B0604020202020204" pitchFamily="34" charset="0"/>
              <a:buChar char="•"/>
            </a:pPr>
            <a:r>
              <a:rPr lang="nl-BE" sz="3000" dirty="0" err="1"/>
              <a:t>Esteban</a:t>
            </a:r>
            <a:r>
              <a:rPr lang="nl-BE" sz="3000" dirty="0"/>
              <a:t> Desmedt,</a:t>
            </a:r>
            <a:r>
              <a:rPr lang="nl-BE" sz="3000" dirty="0">
                <a:ea typeface="+mn-lt"/>
                <a:cs typeface="+mn-lt"/>
              </a:rPr>
              <a:t> fase 2, Software/AI engineer</a:t>
            </a:r>
          </a:p>
          <a:p>
            <a:pPr marL="457200" indent="-457200">
              <a:buFont typeface="Arial,Sans-Serif" panose="020B0604020202020204" pitchFamily="34" charset="0"/>
              <a:buChar char="•"/>
            </a:pPr>
            <a:r>
              <a:rPr lang="nl-BE" sz="3000" dirty="0" err="1"/>
              <a:t>Seraphin</a:t>
            </a:r>
            <a:r>
              <a:rPr lang="nl-BE" sz="3000" dirty="0"/>
              <a:t> </a:t>
            </a:r>
            <a:r>
              <a:rPr lang="nl-BE" sz="3000" dirty="0" err="1"/>
              <a:t>Sampers</a:t>
            </a:r>
            <a:r>
              <a:rPr lang="nl-BE" sz="3000" dirty="0"/>
              <a:t> , fase 2</a:t>
            </a:r>
            <a:r>
              <a:rPr lang="nl-BE" sz="3000" dirty="0">
                <a:latin typeface="Arial"/>
                <a:cs typeface="Arial"/>
              </a:rPr>
              <a:t>, </a:t>
            </a:r>
            <a:r>
              <a:rPr lang="en-US" sz="3000" dirty="0">
                <a:latin typeface="Arial"/>
                <a:cs typeface="Arial"/>
              </a:rPr>
              <a:t>Software/AI engineer</a:t>
            </a:r>
          </a:p>
          <a:p>
            <a:pPr marL="457200" indent="-457200">
              <a:buFont typeface="Arial,Sans-Serif" panose="020B0604020202020204" pitchFamily="34" charset="0"/>
              <a:buChar char="•"/>
            </a:pPr>
            <a:r>
              <a:rPr lang="nl-BE" sz="3000" dirty="0">
                <a:latin typeface="Arial"/>
                <a:cs typeface="Arial"/>
              </a:rPr>
              <a:t>William </a:t>
            </a:r>
            <a:r>
              <a:rPr lang="nl-BE" sz="3000" dirty="0" err="1">
                <a:latin typeface="Arial"/>
                <a:cs typeface="Arial"/>
              </a:rPr>
              <a:t>Rogov</a:t>
            </a:r>
            <a:r>
              <a:rPr lang="nl-BE" sz="3000" dirty="0">
                <a:latin typeface="Arial"/>
                <a:cs typeface="Arial"/>
              </a:rPr>
              <a:t>,</a:t>
            </a:r>
            <a:r>
              <a:rPr lang="nl-BE" sz="3000" dirty="0">
                <a:latin typeface="Arial"/>
                <a:ea typeface="+mn-lt"/>
                <a:cs typeface="Arial"/>
              </a:rPr>
              <a:t> fase 2, Software/AI engineer</a:t>
            </a:r>
          </a:p>
          <a:p>
            <a:pPr marL="457200" indent="-457200">
              <a:buFont typeface="Arial" panose="020B0604020202020204" pitchFamily="34" charset="0"/>
              <a:buChar char="•"/>
            </a:pPr>
            <a:r>
              <a:rPr lang="nl-BE" sz="3000" dirty="0"/>
              <a:t>Elias </a:t>
            </a:r>
            <a:r>
              <a:rPr lang="nl-BE" sz="3000" dirty="0" err="1"/>
              <a:t>Vanthorre</a:t>
            </a:r>
            <a:r>
              <a:rPr lang="nl-BE" sz="3000" dirty="0"/>
              <a:t>, fase 2, Software/AI engineer</a:t>
            </a:r>
            <a:endParaRPr lang="nl-BE" sz="3000" dirty="0">
              <a:ea typeface="Calibri"/>
              <a:cs typeface="Calibri"/>
            </a:endParaRPr>
          </a:p>
        </p:txBody>
      </p:sp>
      <p:sp>
        <p:nvSpPr>
          <p:cNvPr id="52" name="Tekstvak 51">
            <a:extLst>
              <a:ext uri="{FF2B5EF4-FFF2-40B4-BE49-F238E27FC236}">
                <a16:creationId xmlns:a16="http://schemas.microsoft.com/office/drawing/2014/main" id="{1F12B631-D0A2-630F-5F02-5812D81F9D34}"/>
              </a:ext>
            </a:extLst>
          </p:cNvPr>
          <p:cNvSpPr txBox="1"/>
          <p:nvPr/>
        </p:nvSpPr>
        <p:spPr>
          <a:xfrm>
            <a:off x="-18480505" y="8037095"/>
            <a:ext cx="16511805" cy="13018949"/>
          </a:xfrm>
          <a:prstGeom prst="rect">
            <a:avLst/>
          </a:prstGeom>
          <a:noFill/>
        </p:spPr>
        <p:txBody>
          <a:bodyPr wrap="square" rtlCol="0">
            <a:spAutoFit/>
          </a:bodyPr>
          <a:lstStyle/>
          <a:p>
            <a:r>
              <a:rPr lang="nl-BE" sz="6000">
                <a:solidFill>
                  <a:srgbClr val="E00020"/>
                </a:solidFill>
              </a:rPr>
              <a:t>Instructies:</a:t>
            </a:r>
          </a:p>
          <a:p>
            <a:pPr marL="1143000" indent="-1143000">
              <a:buAutoNum type="arabicPeriod"/>
            </a:pPr>
            <a:r>
              <a:rPr lang="nl-BE" sz="6000">
                <a:solidFill>
                  <a:schemeClr val="bg2">
                    <a:lumMod val="50000"/>
                  </a:schemeClr>
                </a:solidFill>
              </a:rPr>
              <a:t>Pas de project titel aan en voeg een subtitel toe</a:t>
            </a:r>
          </a:p>
          <a:p>
            <a:pPr marL="1143000" indent="-1143000">
              <a:buAutoNum type="arabicPeriod"/>
            </a:pPr>
            <a:r>
              <a:rPr lang="nl-BE" sz="6000">
                <a:solidFill>
                  <a:schemeClr val="bg2">
                    <a:lumMod val="50000"/>
                  </a:schemeClr>
                </a:solidFill>
              </a:rPr>
              <a:t>Schrijf eronder een korte omschrijving van de probleemstelling, jullie uitwerking, de gebruikte componenten en welke leerstof jullie nodig hadden.</a:t>
            </a:r>
          </a:p>
          <a:p>
            <a:pPr marL="1143000" indent="-1143000">
              <a:buAutoNum type="arabicPeriod"/>
            </a:pPr>
            <a:r>
              <a:rPr lang="nl-BE" sz="6000">
                <a:solidFill>
                  <a:schemeClr val="bg2">
                    <a:lumMod val="50000"/>
                  </a:schemeClr>
                </a:solidFill>
              </a:rPr>
              <a:t>Vervang de 3 foto’s door mooie foto’s van jullie product/prototype.</a:t>
            </a:r>
          </a:p>
          <a:p>
            <a:pPr marL="1143000" indent="-1143000">
              <a:buAutoNum type="arabicPeriod"/>
            </a:pPr>
            <a:r>
              <a:rPr lang="nl-BE" sz="6000">
                <a:solidFill>
                  <a:schemeClr val="bg2">
                    <a:lumMod val="50000"/>
                  </a:schemeClr>
                </a:solidFill>
              </a:rPr>
              <a:t>Noteer jullie namen bij het team</a:t>
            </a:r>
          </a:p>
          <a:p>
            <a:pPr marL="1143000" indent="-1143000">
              <a:buAutoNum type="arabicPeriod"/>
            </a:pPr>
            <a:r>
              <a:rPr lang="nl-BE" sz="6000">
                <a:solidFill>
                  <a:schemeClr val="bg2">
                    <a:lumMod val="50000"/>
                  </a:schemeClr>
                </a:solidFill>
              </a:rPr>
              <a:t>Indien een leerlijn niet werd gebruikt in jullie project, vervang het vinkje dan door een leeg vierkantje.</a:t>
            </a:r>
          </a:p>
          <a:p>
            <a:pPr marL="1143000" indent="-1143000">
              <a:buAutoNum type="arabicPeriod"/>
            </a:pPr>
            <a:r>
              <a:rPr lang="nl-BE" sz="6000">
                <a:solidFill>
                  <a:schemeClr val="bg2">
                    <a:lumMod val="50000"/>
                  </a:schemeClr>
                </a:solidFill>
              </a:rPr>
              <a:t>Vervang de QR code door eentje die verwijst naar jullie GitHub </a:t>
            </a:r>
            <a:r>
              <a:rPr lang="nl-BE" sz="6000" err="1">
                <a:solidFill>
                  <a:schemeClr val="bg2">
                    <a:lumMod val="50000"/>
                  </a:schemeClr>
                </a:solidFill>
              </a:rPr>
              <a:t>repository</a:t>
            </a:r>
            <a:r>
              <a:rPr lang="nl-BE" sz="6000">
                <a:solidFill>
                  <a:schemeClr val="bg2">
                    <a:lumMod val="50000"/>
                  </a:schemeClr>
                </a:solidFill>
              </a:rPr>
              <a:t>.</a:t>
            </a:r>
          </a:p>
        </p:txBody>
      </p:sp>
      <p:sp>
        <p:nvSpPr>
          <p:cNvPr id="2" name="Tekstvak 1">
            <a:extLst>
              <a:ext uri="{FF2B5EF4-FFF2-40B4-BE49-F238E27FC236}">
                <a16:creationId xmlns:a16="http://schemas.microsoft.com/office/drawing/2014/main" id="{E5D1BB34-8DFD-1A6C-46EE-D709F1A2E3EE}"/>
              </a:ext>
            </a:extLst>
          </p:cNvPr>
          <p:cNvSpPr txBox="1"/>
          <p:nvPr/>
        </p:nvSpPr>
        <p:spPr>
          <a:xfrm>
            <a:off x="3111122" y="38386185"/>
            <a:ext cx="8292655" cy="2862322"/>
          </a:xfrm>
          <a:prstGeom prst="rect">
            <a:avLst/>
          </a:prstGeom>
          <a:noFill/>
        </p:spPr>
        <p:txBody>
          <a:bodyPr wrap="none" lIns="91440" tIns="45720" rIns="91440" bIns="45720" rtlCol="0" anchor="t">
            <a:spAutoFit/>
          </a:bodyPr>
          <a:lstStyle/>
          <a:p>
            <a:pPr marL="457200" indent="-457200">
              <a:buFont typeface="Wingdings" panose="05000000000000000000" pitchFamily="2" charset="2"/>
              <a:buChar char="þ"/>
            </a:pPr>
            <a:r>
              <a:rPr lang="en-GB" sz="3600" dirty="0">
                <a:solidFill>
                  <a:schemeClr val="accent6">
                    <a:lumMod val="60000"/>
                    <a:lumOff val="40000"/>
                  </a:schemeClr>
                </a:solidFill>
                <a:latin typeface="Segoe UI Black"/>
                <a:ea typeface="Segoe UI Black"/>
                <a:cs typeface="+mj-cs"/>
              </a:rPr>
              <a:t>Software Engineering</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a:ea typeface="Segoe UI Black"/>
                <a:cs typeface="+mj-cs"/>
              </a:rPr>
              <a:t>Hardware Engineering</a:t>
            </a:r>
            <a:endParaRPr lang="en-GB" dirty="0">
              <a:solidFill>
                <a:schemeClr val="accent6">
                  <a:lumMod val="60000"/>
                  <a:lumOff val="40000"/>
                </a:schemeClr>
              </a:solidFill>
              <a:cs typeface="+mj-cs"/>
            </a:endParaRP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a:ea typeface="Segoe UI Black"/>
                <a:cs typeface="+mj-cs"/>
              </a:rPr>
              <a:t>Network-&amp;System administration</a:t>
            </a:r>
          </a:p>
          <a:p>
            <a:r>
              <a:rPr lang="en-GB" sz="3600" dirty="0">
                <a:solidFill>
                  <a:schemeClr val="accent6">
                    <a:lumMod val="60000"/>
                    <a:lumOff val="40000"/>
                  </a:schemeClr>
                </a:solidFill>
                <a:latin typeface="Segoe UI Black"/>
                <a:ea typeface="Segoe UI Black"/>
                <a:cs typeface="+mj-cs"/>
              </a:rPr>
              <a:t>    Artificial Intelligence</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a:ea typeface="Segoe UI Black"/>
                <a:cs typeface="+mj-cs"/>
              </a:rPr>
              <a:t>Personal development</a:t>
            </a:r>
          </a:p>
        </p:txBody>
      </p:sp>
      <p:sp>
        <p:nvSpPr>
          <p:cNvPr id="4" name="Tekstvak 3">
            <a:extLst>
              <a:ext uri="{FF2B5EF4-FFF2-40B4-BE49-F238E27FC236}">
                <a16:creationId xmlns:a16="http://schemas.microsoft.com/office/drawing/2014/main" id="{8C75FF7F-B27C-EB3B-866C-24EB327451A1}"/>
              </a:ext>
            </a:extLst>
          </p:cNvPr>
          <p:cNvSpPr txBox="1"/>
          <p:nvPr/>
        </p:nvSpPr>
        <p:spPr>
          <a:xfrm>
            <a:off x="2438985" y="16036500"/>
            <a:ext cx="7264086" cy="9387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sz="5500" dirty="0">
                <a:ea typeface="+mn-lt"/>
                <a:cs typeface="+mn-lt"/>
              </a:rPr>
              <a:t>Het Project</a:t>
            </a:r>
            <a:endParaRPr lang="nl-NL" sz="5500" dirty="0" err="1"/>
          </a:p>
        </p:txBody>
      </p:sp>
      <p:sp>
        <p:nvSpPr>
          <p:cNvPr id="5" name="Tekstvak 4">
            <a:extLst>
              <a:ext uri="{FF2B5EF4-FFF2-40B4-BE49-F238E27FC236}">
                <a16:creationId xmlns:a16="http://schemas.microsoft.com/office/drawing/2014/main" id="{D5F29DF1-FBC4-C694-0969-3979F1CF55EB}"/>
              </a:ext>
            </a:extLst>
          </p:cNvPr>
          <p:cNvSpPr txBox="1"/>
          <p:nvPr/>
        </p:nvSpPr>
        <p:spPr>
          <a:xfrm>
            <a:off x="2423758" y="17189655"/>
            <a:ext cx="10577851" cy="1329594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sz="3000" dirty="0">
                <a:solidFill>
                  <a:srgbClr val="000000"/>
                </a:solidFill>
                <a:ea typeface="+mn-lt"/>
                <a:cs typeface="+mn-lt"/>
              </a:rPr>
              <a:t>We hebben een systeem ontwikkeld dat gebruikmaakt van audio als invoer om een interactieve lichtshow als uitvoer te genereren. Dit systeem, genaamd "Dancing </a:t>
            </a:r>
            <a:r>
              <a:rPr lang="nl-NL" sz="3000" dirty="0" err="1">
                <a:solidFill>
                  <a:srgbClr val="000000"/>
                </a:solidFill>
                <a:ea typeface="+mn-lt"/>
                <a:cs typeface="+mn-lt"/>
              </a:rPr>
              <a:t>Lights</a:t>
            </a:r>
            <a:r>
              <a:rPr lang="nl-NL" sz="3000" dirty="0">
                <a:solidFill>
                  <a:srgbClr val="000000"/>
                </a:solidFill>
                <a:ea typeface="+mn-lt"/>
                <a:cs typeface="+mn-lt"/>
              </a:rPr>
              <a:t>," bestaat uit drie belangrijke componenten:  </a:t>
            </a:r>
            <a:endParaRPr lang="nl-NL">
              <a:solidFill>
                <a:srgbClr val="000000"/>
              </a:solidFill>
              <a:ea typeface="+mn-lt"/>
              <a:cs typeface="+mn-lt"/>
            </a:endParaRPr>
          </a:p>
          <a:p>
            <a:endParaRPr lang="nl-NL" sz="3000" dirty="0">
              <a:solidFill>
                <a:srgbClr val="000000"/>
              </a:solidFill>
              <a:ea typeface="+mn-lt"/>
              <a:cs typeface="+mn-lt"/>
            </a:endParaRPr>
          </a:p>
          <a:p>
            <a:r>
              <a:rPr lang="nl-NL" sz="3600" dirty="0">
                <a:solidFill>
                  <a:srgbClr val="000000"/>
                </a:solidFill>
                <a:ea typeface="+mn-lt"/>
                <a:cs typeface="+mn-lt"/>
              </a:rPr>
              <a:t>1)</a:t>
            </a:r>
            <a:r>
              <a:rPr lang="nl-NL" sz="3600" dirty="0" err="1">
                <a:solidFill>
                  <a:srgbClr val="000000"/>
                </a:solidFill>
                <a:ea typeface="+mn-lt"/>
                <a:cs typeface="+mn-lt"/>
              </a:rPr>
              <a:t>LED-verlichting</a:t>
            </a:r>
            <a:endParaRPr lang="nl-NL" sz="3000" dirty="0" err="1">
              <a:solidFill>
                <a:srgbClr val="000000"/>
              </a:solidFill>
              <a:ea typeface="+mn-lt"/>
              <a:cs typeface="+mn-lt"/>
            </a:endParaRPr>
          </a:p>
          <a:p>
            <a:r>
              <a:rPr lang="nl-NL" sz="3000" dirty="0">
                <a:solidFill>
                  <a:srgbClr val="000000"/>
                </a:solidFill>
                <a:ea typeface="+mn-lt"/>
                <a:cs typeface="+mn-lt"/>
              </a:rPr>
              <a:t>Voor onze lichtshow hebben we Neon-LED-verlichting gebruikt, wat de ervaring verrijkt met kleur en interactiviteit. </a:t>
            </a:r>
            <a:endParaRPr lang="nl-NL">
              <a:solidFill>
                <a:srgbClr val="000000"/>
              </a:solidFill>
              <a:ea typeface="+mn-lt"/>
              <a:cs typeface="+mn-lt"/>
            </a:endParaRPr>
          </a:p>
          <a:p>
            <a:endParaRPr lang="nl-NL" sz="3000" dirty="0">
              <a:solidFill>
                <a:srgbClr val="000000"/>
              </a:solidFill>
              <a:ea typeface="+mn-lt"/>
              <a:cs typeface="+mn-lt"/>
            </a:endParaRPr>
          </a:p>
          <a:p>
            <a:r>
              <a:rPr lang="nl-NL" sz="3600" dirty="0">
                <a:solidFill>
                  <a:srgbClr val="000000"/>
                </a:solidFill>
                <a:ea typeface="+mn-lt"/>
                <a:cs typeface="+mn-lt"/>
              </a:rPr>
              <a:t>2)</a:t>
            </a:r>
            <a:r>
              <a:rPr lang="nl-NL" sz="3600" err="1">
                <a:solidFill>
                  <a:srgbClr val="000000"/>
                </a:solidFill>
                <a:ea typeface="+mn-lt"/>
                <a:cs typeface="+mn-lt"/>
              </a:rPr>
              <a:t>Raspberry</a:t>
            </a:r>
            <a:r>
              <a:rPr lang="nl-NL" sz="3600" dirty="0">
                <a:solidFill>
                  <a:srgbClr val="000000"/>
                </a:solidFill>
                <a:ea typeface="+mn-lt"/>
                <a:cs typeface="+mn-lt"/>
              </a:rPr>
              <a:t> Pi</a:t>
            </a:r>
          </a:p>
          <a:p>
            <a:r>
              <a:rPr lang="nl-NL" sz="3000" dirty="0">
                <a:solidFill>
                  <a:srgbClr val="000000"/>
                </a:solidFill>
                <a:ea typeface="+mn-lt"/>
                <a:cs typeface="+mn-lt"/>
              </a:rPr>
              <a:t>Om dit systeem van stroom te voorzien en te laten functioneren, hebben we een krachtige maar gebruiksvriendelijke </a:t>
            </a:r>
            <a:r>
              <a:rPr lang="nl-NL" sz="3000" dirty="0" err="1">
                <a:solidFill>
                  <a:srgbClr val="000000"/>
                </a:solidFill>
                <a:ea typeface="+mn-lt"/>
                <a:cs typeface="+mn-lt"/>
              </a:rPr>
              <a:t>Raspberry</a:t>
            </a:r>
            <a:r>
              <a:rPr lang="nl-NL" sz="3000" dirty="0">
                <a:solidFill>
                  <a:srgbClr val="000000"/>
                </a:solidFill>
                <a:ea typeface="+mn-lt"/>
                <a:cs typeface="+mn-lt"/>
              </a:rPr>
              <a:t> Pi gebruikt. Dit stelt ons in staat om het project te blijven uitbreiden en aanpassen, waardoor het toekomstbestendig is.</a:t>
            </a:r>
            <a:endParaRPr lang="nl-NL">
              <a:solidFill>
                <a:srgbClr val="000000"/>
              </a:solidFill>
              <a:ea typeface="+mn-lt"/>
              <a:cs typeface="+mn-lt"/>
            </a:endParaRPr>
          </a:p>
          <a:p>
            <a:endParaRPr lang="nl-NL" sz="3000" dirty="0">
              <a:solidFill>
                <a:srgbClr val="000000"/>
              </a:solidFill>
              <a:ea typeface="+mn-lt"/>
              <a:cs typeface="+mn-lt"/>
            </a:endParaRPr>
          </a:p>
          <a:p>
            <a:r>
              <a:rPr lang="nl-NL" sz="3600" dirty="0">
                <a:solidFill>
                  <a:srgbClr val="000000"/>
                </a:solidFill>
                <a:ea typeface="+mn-lt"/>
                <a:cs typeface="+mn-lt"/>
              </a:rPr>
              <a:t>3)Geluidssensor</a:t>
            </a:r>
          </a:p>
          <a:p>
            <a:r>
              <a:rPr lang="nl-NL" sz="3000" dirty="0">
                <a:solidFill>
                  <a:srgbClr val="000000"/>
                </a:solidFill>
                <a:ea typeface="+mn-lt"/>
                <a:cs typeface="+mn-lt"/>
              </a:rPr>
              <a:t>Aangezien audio de input is voor ons systeem, hebben we een geluidssensor geïntegreerd om geluidswijzigingen te detecteren, in plaats van alleen frequenties.</a:t>
            </a:r>
            <a:endParaRPr lang="nl-NL" dirty="0">
              <a:solidFill>
                <a:srgbClr val="000000"/>
              </a:solidFill>
              <a:ea typeface="+mn-lt"/>
              <a:cs typeface="+mn-lt"/>
            </a:endParaRPr>
          </a:p>
          <a:p>
            <a:endParaRPr lang="nl-NL" sz="3000" dirty="0">
              <a:solidFill>
                <a:srgbClr val="000000"/>
              </a:solidFill>
              <a:ea typeface="+mn-lt"/>
              <a:cs typeface="+mn-lt"/>
            </a:endParaRPr>
          </a:p>
          <a:p>
            <a:r>
              <a:rPr lang="nl-NL" sz="3000" dirty="0">
                <a:solidFill>
                  <a:srgbClr val="000000"/>
                </a:solidFill>
                <a:ea typeface="+mn-lt"/>
                <a:cs typeface="+mn-lt"/>
              </a:rPr>
              <a:t>Dit project was uitdagend omdat het zowel hardware- als softwarekennis vereiste. We hebben ons moeten verdiepen in nieuwe onderwerpen en technieken, en samenwerken was essentieel om dit volledig nieuwe systeem te bouwen. Hoewel het hard werken was, leverde het zeer waardevolle leermomenten op voor ons allemaal. Deze ervaring heeft ons beter voorbereid om toekomstige projecten met vertrouwen aan te gaan.</a:t>
            </a:r>
            <a:endParaRPr lang="nl-NL">
              <a:ea typeface="+mn-lt"/>
              <a:cs typeface="+mn-lt"/>
            </a:endParaRPr>
          </a:p>
        </p:txBody>
      </p:sp>
      <p:pic>
        <p:nvPicPr>
          <p:cNvPr id="7" name="Graphic 6" descr="Selectievakje ingeschakeld met effen opvulling">
            <a:extLst>
              <a:ext uri="{FF2B5EF4-FFF2-40B4-BE49-F238E27FC236}">
                <a16:creationId xmlns:a16="http://schemas.microsoft.com/office/drawing/2014/main" id="{11A821B8-23D1-7BD5-6AF7-CBF6E8CC19A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83436" y="39949894"/>
            <a:ext cx="665984" cy="688739"/>
          </a:xfrm>
          <a:prstGeom prst="rect">
            <a:avLst/>
          </a:prstGeom>
        </p:spPr>
      </p:pic>
      <p:sp>
        <p:nvSpPr>
          <p:cNvPr id="44" name="Vrije vorm: vorm 43">
            <a:extLst>
              <a:ext uri="{FF2B5EF4-FFF2-40B4-BE49-F238E27FC236}">
                <a16:creationId xmlns:a16="http://schemas.microsoft.com/office/drawing/2014/main" id="{009258B9-4186-3293-B7AB-AA427CC4DA30}"/>
              </a:ext>
            </a:extLst>
          </p:cNvPr>
          <p:cNvSpPr/>
          <p:nvPr/>
        </p:nvSpPr>
        <p:spPr>
          <a:xfrm rot="5400000">
            <a:off x="4555521" y="-530876"/>
            <a:ext cx="14399621" cy="15329188"/>
          </a:xfrm>
          <a:custGeom>
            <a:avLst/>
            <a:gdLst>
              <a:gd name="connsiteX0" fmla="*/ 0 w 4125123"/>
              <a:gd name="connsiteY0" fmla="*/ 0 h 3569112"/>
              <a:gd name="connsiteX1" fmla="*/ 2340568 w 4125123"/>
              <a:gd name="connsiteY1" fmla="*/ 0 h 3569112"/>
              <a:gd name="connsiteX2" fmla="*/ 4125123 w 4125123"/>
              <a:gd name="connsiteY2" fmla="*/ 1784556 h 3569112"/>
              <a:gd name="connsiteX3" fmla="*/ 2340568 w 4125123"/>
              <a:gd name="connsiteY3" fmla="*/ 3569112 h 3569112"/>
              <a:gd name="connsiteX4" fmla="*/ 0 w 4125123"/>
              <a:gd name="connsiteY4" fmla="*/ 3569112 h 3569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123" h="3569112">
                <a:moveTo>
                  <a:pt x="0" y="0"/>
                </a:moveTo>
                <a:lnTo>
                  <a:pt x="2340568" y="0"/>
                </a:lnTo>
                <a:cubicBezTo>
                  <a:pt x="3326151" y="0"/>
                  <a:pt x="4125123" y="798972"/>
                  <a:pt x="4125123" y="1784556"/>
                </a:cubicBezTo>
                <a:cubicBezTo>
                  <a:pt x="4125123" y="2770136"/>
                  <a:pt x="3326151" y="3569112"/>
                  <a:pt x="2340568" y="3569112"/>
                </a:cubicBezTo>
                <a:lnTo>
                  <a:pt x="0" y="3569112"/>
                </a:lnTo>
                <a:close/>
              </a:path>
            </a:pathLst>
          </a:custGeom>
          <a:pattFill prst="ltUpDiag">
            <a:fgClr>
              <a:srgbClr val="E00020"/>
            </a:fgClr>
            <a:bgClr>
              <a:schemeClr val="bg1"/>
            </a:bgClr>
          </a:patt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BE"/>
          </a:p>
        </p:txBody>
      </p:sp>
      <p:pic>
        <p:nvPicPr>
          <p:cNvPr id="6" name="Afbeelding 5" descr="Afbeelding met patroon, steek&#10;&#10;Automatisch gegenereerde beschrijving">
            <a:extLst>
              <a:ext uri="{FF2B5EF4-FFF2-40B4-BE49-F238E27FC236}">
                <a16:creationId xmlns:a16="http://schemas.microsoft.com/office/drawing/2014/main" id="{B34D5BA0-7362-7CBD-272D-A980A0C2F552}"/>
              </a:ext>
            </a:extLst>
          </p:cNvPr>
          <p:cNvPicPr>
            <a:picLocks noChangeAspect="1"/>
          </p:cNvPicPr>
          <p:nvPr/>
        </p:nvPicPr>
        <p:blipFill>
          <a:blip r:embed="rId4"/>
          <a:stretch>
            <a:fillRect/>
          </a:stretch>
        </p:blipFill>
        <p:spPr>
          <a:xfrm>
            <a:off x="26524011" y="39169225"/>
            <a:ext cx="2643470" cy="2647739"/>
          </a:xfrm>
          <a:prstGeom prst="rect">
            <a:avLst/>
          </a:prstGeom>
        </p:spPr>
      </p:pic>
      <p:pic>
        <p:nvPicPr>
          <p:cNvPr id="12" name="Picture 11" descr="Two square white square boxes with colorful lights on each side&#10;&#10;Description automatically generated">
            <a:extLst>
              <a:ext uri="{FF2B5EF4-FFF2-40B4-BE49-F238E27FC236}">
                <a16:creationId xmlns:a16="http://schemas.microsoft.com/office/drawing/2014/main" id="{ED14E4CE-41C7-27B6-F9BB-37CB5E2D554D}"/>
              </a:ext>
            </a:extLst>
          </p:cNvPr>
          <p:cNvPicPr>
            <a:picLocks noChangeAspect="1"/>
          </p:cNvPicPr>
          <p:nvPr/>
        </p:nvPicPr>
        <p:blipFill>
          <a:blip r:embed="rId5"/>
          <a:stretch>
            <a:fillRect/>
          </a:stretch>
        </p:blipFill>
        <p:spPr>
          <a:xfrm>
            <a:off x="15408275" y="13810608"/>
            <a:ext cx="11782618" cy="11782618"/>
          </a:xfrm>
          <a:prstGeom prst="rect">
            <a:avLst/>
          </a:prstGeom>
        </p:spPr>
      </p:pic>
      <p:pic>
        <p:nvPicPr>
          <p:cNvPr id="14" name="Picture 13" descr="A group of colorful rectangular objects&#10;&#10;Description automatically generated">
            <a:extLst>
              <a:ext uri="{FF2B5EF4-FFF2-40B4-BE49-F238E27FC236}">
                <a16:creationId xmlns:a16="http://schemas.microsoft.com/office/drawing/2014/main" id="{7A1E9382-8D75-0916-0249-1F8B0276B38D}"/>
              </a:ext>
            </a:extLst>
          </p:cNvPr>
          <p:cNvPicPr>
            <a:picLocks noChangeAspect="1"/>
          </p:cNvPicPr>
          <p:nvPr/>
        </p:nvPicPr>
        <p:blipFill>
          <a:blip r:embed="rId6"/>
          <a:stretch>
            <a:fillRect/>
          </a:stretch>
        </p:blipFill>
        <p:spPr>
          <a:xfrm>
            <a:off x="15425368" y="25496855"/>
            <a:ext cx="5657850" cy="11782617"/>
          </a:xfrm>
          <a:prstGeom prst="rect">
            <a:avLst/>
          </a:prstGeom>
        </p:spPr>
      </p:pic>
      <p:pic>
        <p:nvPicPr>
          <p:cNvPr id="16" name="Picture 15" descr="A group of rectangular boxes with different colored lights&#10;&#10;Description automatically generated">
            <a:extLst>
              <a:ext uri="{FF2B5EF4-FFF2-40B4-BE49-F238E27FC236}">
                <a16:creationId xmlns:a16="http://schemas.microsoft.com/office/drawing/2014/main" id="{1381F1C7-4A15-0F52-AFE6-162676F0343B}"/>
              </a:ext>
            </a:extLst>
          </p:cNvPr>
          <p:cNvPicPr>
            <a:picLocks noChangeAspect="1"/>
          </p:cNvPicPr>
          <p:nvPr/>
        </p:nvPicPr>
        <p:blipFill>
          <a:blip r:embed="rId7"/>
          <a:stretch>
            <a:fillRect/>
          </a:stretch>
        </p:blipFill>
        <p:spPr>
          <a:xfrm>
            <a:off x="20960978" y="25496855"/>
            <a:ext cx="6229916" cy="11782616"/>
          </a:xfrm>
          <a:prstGeom prst="rect">
            <a:avLst/>
          </a:prstGeom>
        </p:spPr>
      </p:pic>
    </p:spTree>
    <p:extLst>
      <p:ext uri="{BB962C8B-B14F-4D97-AF65-F5344CB8AC3E}">
        <p14:creationId xmlns:p14="http://schemas.microsoft.com/office/powerpoint/2010/main" val="605389948"/>
      </p:ext>
    </p:extLst>
  </p:cSld>
  <p:clrMapOvr>
    <a:masterClrMapping/>
  </p:clrMapOvr>
</p:sld>
</file>

<file path=ppt/theme/theme1.xml><?xml version="1.0" encoding="utf-8"?>
<a:theme xmlns:a="http://schemas.openxmlformats.org/drawingml/2006/main" name="Kantoorthema">
  <a:themeElements>
    <a:clrScheme name="vives">
      <a:dk1>
        <a:sysClr val="windowText" lastClr="000000"/>
      </a:dk1>
      <a:lt1>
        <a:sysClr val="window" lastClr="FFFFFF"/>
      </a:lt1>
      <a:dk2>
        <a:srgbClr val="525252"/>
      </a:dk2>
      <a:lt2>
        <a:srgbClr val="D3D0BB"/>
      </a:lt2>
      <a:accent1>
        <a:srgbClr val="E00020"/>
      </a:accent1>
      <a:accent2>
        <a:srgbClr val="FFABB7"/>
      </a:accent2>
      <a:accent3>
        <a:srgbClr val="9B9B9B"/>
      </a:accent3>
      <a:accent4>
        <a:srgbClr val="EFEEE9"/>
      </a:accent4>
      <a:accent5>
        <a:srgbClr val="FFFFFF"/>
      </a:accent5>
      <a:accent6>
        <a:srgbClr val="525252"/>
      </a:accent6>
      <a:hlink>
        <a:srgbClr val="FF0000"/>
      </a:hlink>
      <a:folHlink>
        <a:srgbClr val="E00020"/>
      </a:folHlink>
    </a:clrScheme>
    <a:fontScheme name="VIVES">
      <a:majorFont>
        <a:latin typeface="Segoe UI Black"/>
        <a:ea typeface=""/>
        <a:cs typeface=""/>
      </a:majorFont>
      <a:minorFont>
        <a:latin typeface="Calibri"/>
        <a:ea typeface=""/>
        <a:cs typeface=""/>
      </a:minorFont>
    </a:fontScheme>
    <a:fmtScheme name="Kantoorth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aamauteur-onderzoeksposter-2023" id="{5D0C1C79-FF0C-8948-82C0-AD0E84695E5A}" vid="{84E0E645-1F5A-234B-8281-48F1B2AD5A48}"/>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f921bb7d-4033-42bd-968a-881fd459c073" xsi:nil="true"/>
    <lcf76f155ced4ddcb4097134ff3c332f xmlns="7af3f08f-6b65-4c98-b033-853692dc00be">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EA315BEEDAF0940BE0419D11160810D" ma:contentTypeVersion="13" ma:contentTypeDescription="Een nieuw document maken." ma:contentTypeScope="" ma:versionID="65cc36ba5ecf2b8ae38cfb5d3600ecb6">
  <xsd:schema xmlns:xsd="http://www.w3.org/2001/XMLSchema" xmlns:xs="http://www.w3.org/2001/XMLSchema" xmlns:p="http://schemas.microsoft.com/office/2006/metadata/properties" xmlns:ns2="7af3f08f-6b65-4c98-b033-853692dc00be" xmlns:ns3="f921bb7d-4033-42bd-968a-881fd459c073" targetNamespace="http://schemas.microsoft.com/office/2006/metadata/properties" ma:root="true" ma:fieldsID="4337c3901829783fe22243fefdc46442" ns2:_="" ns3:_="">
    <xsd:import namespace="7af3f08f-6b65-4c98-b033-853692dc00be"/>
    <xsd:import namespace="f921bb7d-4033-42bd-968a-881fd459c07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f3f08f-6b65-4c98-b033-853692dc00b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lcf76f155ced4ddcb4097134ff3c332f" ma:index="17" nillable="true" ma:taxonomy="true" ma:internalName="lcf76f155ced4ddcb4097134ff3c332f" ma:taxonomyFieldName="MediaServiceImageTags" ma:displayName="Afbeeldingtags" ma:readOnly="false" ma:fieldId="{5cf76f15-5ced-4ddc-b409-7134ff3c332f}" ma:taxonomyMulti="true" ma:sspId="0460a840-b235-4d39-b436-fe20d012a4a5" ma:termSetId="09814cd3-568e-fe90-9814-8d621ff8fb84" ma:anchorId="fba54fb3-c3e1-fe81-a776-ca4b69148c4d" ma:open="true" ma:isKeyword="false">
      <xsd:complexType>
        <xsd:sequence>
          <xsd:element ref="pc:Terms" minOccurs="0" maxOccurs="1"/>
        </xsd:sequence>
      </xsd:complexType>
    </xsd:element>
    <xsd:element name="MediaServiceLocation" ma:index="19" nillable="true" ma:displayName="Location" ma:internalName="MediaServiceLocation" ma:readOnly="true">
      <xsd:simpleType>
        <xsd:restriction base="dms:Text"/>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921bb7d-4033-42bd-968a-881fd459c073"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25375f4a-c383-46c1-98ae-31cbdcd71064}" ma:internalName="TaxCatchAll" ma:showField="CatchAllData" ma:web="f921bb7d-4033-42bd-968a-881fd459c07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247EB90-66CA-4409-98FF-5024AA619E64}">
  <ds:schemaRefs>
    <ds:schemaRef ds:uri="7af3f08f-6b65-4c98-b033-853692dc00be"/>
    <ds:schemaRef ds:uri="f921bb7d-4033-42bd-968a-881fd459c073"/>
    <ds:schemaRef ds:uri="http://schemas.microsoft.com/office/2006/metadata/properties"/>
    <ds:schemaRef ds:uri="http://purl.org/dc/dcmitype/"/>
    <ds:schemaRef ds:uri="http://purl.org/dc/elements/1.1/"/>
    <ds:schemaRef ds:uri="http://schemas.microsoft.com/office/infopath/2007/PartnerControls"/>
    <ds:schemaRef ds:uri="http://schemas.microsoft.com/office/2006/documentManagement/types"/>
    <ds:schemaRef ds:uri="http://www.w3.org/XML/1998/namespace"/>
    <ds:schemaRef ds:uri="http://purl.org/dc/terms/"/>
    <ds:schemaRef ds:uri="http://schemas.openxmlformats.org/package/2006/metadata/core-properties"/>
  </ds:schemaRefs>
</ds:datastoreItem>
</file>

<file path=customXml/itemProps2.xml><?xml version="1.0" encoding="utf-8"?>
<ds:datastoreItem xmlns:ds="http://schemas.openxmlformats.org/officeDocument/2006/customXml" ds:itemID="{B09BCEE1-615B-41DE-9A08-D2B491EEAFBE}">
  <ds:schemaRefs>
    <ds:schemaRef ds:uri="7af3f08f-6b65-4c98-b033-853692dc00be"/>
    <ds:schemaRef ds:uri="f921bb7d-4033-42bd-968a-881fd459c07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1FA04DA-A2C1-4A00-9FA4-1F6991DECE5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sjabloon poster project experience</Template>
  <TotalTime>1</TotalTime>
  <Words>351</Words>
  <Application>Microsoft Macintosh PowerPoint</Application>
  <PresentationFormat>Custom</PresentationFormat>
  <Paragraphs>35</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Arial,Sans-Serif</vt:lpstr>
      <vt:lpstr>Calibri</vt:lpstr>
      <vt:lpstr>Segoe UI</vt:lpstr>
      <vt:lpstr>Segoe UI Black</vt:lpstr>
      <vt:lpstr>Wingdings</vt:lpstr>
      <vt:lpstr>Kantoorthema</vt:lpstr>
      <vt:lpstr>Dancing Lights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titel Omschrijving in korte zin</dc:title>
  <dc:creator>Ronny Mees</dc:creator>
  <cp:lastModifiedBy>Rogov William</cp:lastModifiedBy>
  <cp:revision>205</cp:revision>
  <dcterms:created xsi:type="dcterms:W3CDTF">2023-09-18T11:28:10Z</dcterms:created>
  <dcterms:modified xsi:type="dcterms:W3CDTF">2023-12-17T15:14:09Z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0x0101001EA315BEEDAF0940BE0419D11160810D</vt:lpwstr>
  </property>
  <property fmtid="{D5CDD505-2E9C-101B-9397-08002B2CF9AE}" pid="3" name="Referentiekader">
    <vt:lpwstr/>
  </property>
  <property fmtid="{D5CDD505-2E9C-101B-9397-08002B2CF9AE}" pid="4" name="Academiejaar">
    <vt:lpwstr/>
  </property>
  <property fmtid="{D5CDD505-2E9C-101B-9397-08002B2CF9AE}" pid="5" name="MediaServiceImageTags">
    <vt:lpwstr/>
  </property>
</Properties>
</file>

<file path=docProps/thumbnail.jpeg>
</file>